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9" r:id="rId13"/>
    <p:sldId id="268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18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174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92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62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33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59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20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096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134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18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71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9EDC4-24F8-4E83-8016-26D73061FC2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D8101-23A2-4034-BF40-8A187CE1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8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obrazovanie/zaryadk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Доклад на тему</a:t>
            </a:r>
            <a:r>
              <a:rPr lang="ru-RU" sz="4400" b="1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:  </a:t>
            </a:r>
          </a:p>
          <a:p>
            <a:r>
              <a:rPr lang="ru-RU" sz="4400" b="1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«Ритмическая гимнастика как вид физкультурно-оздоровительной и спортивной деятельности»</a:t>
            </a:r>
            <a:endParaRPr lang="ru-RU" sz="44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r>
              <a:rPr lang="ru-RU" sz="3200" b="1" u="sng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Подготовила</a:t>
            </a:r>
            <a:r>
              <a:rPr lang="ru-RU" sz="3200" b="1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: инструктор по физической культуре МБДОУ «Детский сад №5 «Радость» </a:t>
            </a:r>
            <a:r>
              <a:rPr lang="ru-RU" sz="3200" b="1" dirty="0" err="1" smtClean="0">
                <a:solidFill>
                  <a:srgbClr val="0070C0"/>
                </a:solidFill>
                <a:latin typeface="Akrobat Black" panose="00000A00000000000000" pitchFamily="2" charset="-52"/>
              </a:rPr>
              <a:t>р.п.Базарный</a:t>
            </a:r>
            <a:r>
              <a:rPr lang="ru-RU" sz="3200" b="1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 Карабулак Саратовской области»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Иванова Елена Александровна</a:t>
            </a:r>
            <a:endParaRPr lang="ru-RU" sz="3200" dirty="0">
              <a:solidFill>
                <a:srgbClr val="0070C0"/>
              </a:solidFill>
              <a:latin typeface="Akrobat Black" panose="00000A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9235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5122" name="Picture 2" descr="https://sun9-32.userapi.com/impg/lrtf7_tk9i0oADsmGi0C4xcoX0bNvD0tVEIZ4Q/Fkgxt8eHrGg.jpg?size=1320x724&amp;quality=95&amp;sign=d8176c3d09af3be00831681fc66c541b&amp;c_uniq_tag=NiBEnx_wE4IOT2xRgPsF9GsiHorK_vj0iEKxuX0PPOM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47864" y="3933056"/>
            <a:ext cx="4974566" cy="2728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476672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Akrobat Black" panose="00000A00000000000000" pitchFamily="2" charset="-52"/>
              </a:rPr>
              <a:t>Ц</a:t>
            </a:r>
            <a:r>
              <a:rPr lang="ru-RU" sz="36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елью </a:t>
            </a:r>
            <a:r>
              <a:rPr lang="ru-RU" sz="3600" dirty="0">
                <a:solidFill>
                  <a:srgbClr val="C00000"/>
                </a:solidFill>
                <a:latin typeface="Akrobat Black" panose="00000A00000000000000" pitchFamily="2" charset="-52"/>
              </a:rPr>
              <a:t>ритмической гимнастики является совершенствование силы, гибкости</a:t>
            </a:r>
            <a:r>
              <a:rPr lang="ru-RU" sz="36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,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Akrobat Black" panose="00000A00000000000000" pitchFamily="2" charset="-52"/>
              </a:rPr>
              <a:t>а также способности мышц к сокращению и расслаблению, чего можно достичь благодаря музыке, поскольку она определяет точность движений и скорость их выполнения. </a:t>
            </a:r>
          </a:p>
        </p:txBody>
      </p:sp>
      <p:pic>
        <p:nvPicPr>
          <p:cNvPr id="9" name="Picture 2" descr="https://sun9-32.userapi.com/impg/9Yw4XMilPiXEA3tcvFew8duZOJCVlVdFKWT-Qg/ABOvvV7xKPM.jpg?size=660x785&amp;quality=96&amp;sign=ceac495ee38cf54b86bd0ef6b4cd496b&amp;c_uniq_tag=H_0rZSMLSyShfJSKiB5EjJf6KsCAqpSEn5sEFeygKsI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4329101"/>
            <a:ext cx="1843778" cy="2192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52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6150" name="Picture 6" descr="https://avatars.mds.yandex.net/i?id=556d2ae4d4c4549b14eca78ec87475344a625d7e-536403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155"/>
            <a:ext cx="3810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yandex-images.clstorage.net/yw9c93m83/e5dcddql/t6mW9qOCObB8ytbywDQLmqKK1Yp7GllClHo-Qm1U2pTBhbOyDWaPjhvoLmhQu2zwX8JE7OAihHbMS61rvD4OdHLYptLXRo0B2X_CU1V0i6ryqwBeSguc4tGrmmddxJqSV3KxkE70TPmZqtzc1S685TszsJizlFBGfW84WIvrfwBXCiS3MwBoBz4JNOYyl2u4ofmR6YgoHTNBy942mZK-AIYgYiCOBB5aWLiPTBZeLTQb1tEp8saG1c8uSqvK2B3C50hUp2NRKra9WaV2wLU4GPIJsai4201icMidRNpQ7zMXgwCyD3RPGBnr3ozVTr5F66ZgOXBWlPWfXhn6mkjOMdcql2XTswh1rGi1dbHFuVjAyAIrq5v_wlKa3aX5cf-B1_JQwMyGDovJmd0NdewcRkqlwQpilXbVLqz6qunKj3DWypWE0_CJlI2J1_RRdQgoM4mzSovKjKOiK9-FmOE_YRXDI1Kfln_7WpgPnBcMHaV4RbPY4LcWx_5OS0irKUxxtiqUxnGwGyX9anc2EicZyGLp49h7y07joyos5YgxnxPVIwMynDTc6DsoDx3Wrt5k-_Yz6nAmBiefbtt52hqeQdYqVtVSgipEfZhFlKGWWknymSB42ukOMuHYP4bac30zlKGT4j0Vv4va-T9-JQ4eZTnEQ3mBdrbGbzwo-WvbbPLmGgRnI7M4187b59SzZvtKMMnROCtbfQJTC593-3NNY1QBoiL-px35mojdXVavPvQ7hUIYccVFxryv-Nj7GVzjxdqFhYEhOeZ9OFdUg4aJCPJ6MYmpm3yC4BoM9IoAzDHUIgOyzhYNaFkqj2wX3y-3iqUjKIK0xlZ-DnnqmdrNclVopNbhsepm_Ah1JOO0aimi6DBJqMuOs1D6f2eLY_ygNeAA0l1n_2ua-p9sZd7eRiu3MKvxRUd0zi74KSmLTrHn2sXGoDGLt61aZVez5KpoY8mButoL7-JxeM5mmFEd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173" y="426136"/>
            <a:ext cx="4881811" cy="274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520" y="3717032"/>
            <a:ext cx="87484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C00000"/>
                </a:solidFill>
                <a:latin typeface="Akrobat Black" panose="00000A00000000000000" pitchFamily="2" charset="-52"/>
              </a:rPr>
              <a:t>Далькроз</a:t>
            </a:r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говорил</a:t>
            </a:r>
            <a:r>
              <a:rPr lang="ru-RU" sz="3200" dirty="0">
                <a:solidFill>
                  <a:srgbClr val="C00000"/>
                </a:solidFill>
                <a:latin typeface="Akrobat Black" panose="00000A00000000000000" pitchFamily="2" charset="-52"/>
              </a:rPr>
              <a:t>: </a:t>
            </a:r>
            <a:r>
              <a:rPr lang="ru-RU" sz="3200" i="1" dirty="0">
                <a:solidFill>
                  <a:srgbClr val="C00000"/>
                </a:solidFill>
                <a:latin typeface="Akrobat Black" panose="00000A00000000000000" pitchFamily="2" charset="-52"/>
              </a:rPr>
              <a:t>«Лучшим результатом наших занятий ритмической гимнастикой будет то чувство радости, наслаждения жизнью, которое она породит в учащихся, развитие воли и </a:t>
            </a:r>
            <a:r>
              <a:rPr lang="ru-RU" sz="3200" i="1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уменья </a:t>
            </a:r>
            <a:r>
              <a:rPr lang="ru-RU" sz="3200" i="1" dirty="0">
                <a:solidFill>
                  <a:srgbClr val="C00000"/>
                </a:solidFill>
                <a:latin typeface="Akrobat Black" panose="00000A00000000000000" pitchFamily="2" charset="-52"/>
              </a:rPr>
              <a:t>переводить </a:t>
            </a:r>
            <a:r>
              <a:rPr lang="ru-RU" sz="3200" i="1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представления </a:t>
            </a:r>
            <a:r>
              <a:rPr lang="ru-RU" sz="3200" i="1" dirty="0">
                <a:solidFill>
                  <a:srgbClr val="C00000"/>
                </a:solidFill>
                <a:latin typeface="Akrobat Black" panose="00000A00000000000000" pitchFamily="2" charset="-52"/>
              </a:rPr>
              <a:t>в действие».</a:t>
            </a:r>
          </a:p>
        </p:txBody>
      </p:sp>
    </p:spTree>
    <p:extLst>
      <p:ext uri="{BB962C8B-B14F-4D97-AF65-F5344CB8AC3E}">
        <p14:creationId xmlns:p14="http://schemas.microsoft.com/office/powerpoint/2010/main" val="7401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0648"/>
            <a:ext cx="8064896" cy="403187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Выполнение физических упражнений под музыку является наиболее эффективной формой создания у детей правильного понимания характера движений.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krobat Black" panose="00000A00000000000000" pitchFamily="2" charset="-52"/>
            </a:endParaRP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krobat Black" panose="00000A00000000000000" pitchFamily="2" charset="-52"/>
              </a:rPr>
              <a:t>Способствует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krobat Black" panose="00000A00000000000000" pitchFamily="2" charset="-52"/>
              </a:rPr>
              <a:t>формированию правильной осанки, красивой походки, развитию ритмичности и музыкальности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krobat Black" panose="00000A00000000000000" pitchFamily="2" charset="-52"/>
              </a:rPr>
              <a:t>,                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krobat Black" panose="00000A00000000000000" pitchFamily="2" charset="-52"/>
              </a:rPr>
              <a:t>координации движений</a:t>
            </a:r>
          </a:p>
        </p:txBody>
      </p:sp>
      <p:pic>
        <p:nvPicPr>
          <p:cNvPr id="9218" name="Picture 2" descr="https://mbdou12.edummr.ru/wp-content/uploads/2021/06/%D0%B7%D0%B0%D1%80%D1%8F%D0%B4%D0%BA%D0%B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F1FA"/>
              </a:clrFrom>
              <a:clrTo>
                <a:srgbClr val="E7F1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908" y="3861048"/>
            <a:ext cx="4896544" cy="273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69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60648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krobat Black" panose="00000A00000000000000" pitchFamily="2" charset="-52"/>
              </a:rPr>
              <a:t>Правильное распределение упражнений и подбор музыкальных произведений оказывает положительное психологическое воздействие, </a:t>
            </a:r>
            <a:r>
              <a:rPr lang="ru-RU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krobat Black" panose="00000A00000000000000" pitchFamily="2" charset="-52"/>
              </a:rPr>
              <a:t>приводят </a:t>
            </a:r>
            <a:r>
              <a:rPr lang="ru-RU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krobat Black" panose="00000A00000000000000" pitchFamily="2" charset="-52"/>
              </a:rPr>
              <a:t>к улучшению общего состояния организма занимающихся</a:t>
            </a:r>
            <a:r>
              <a:rPr lang="ru-RU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krobat Black" panose="00000A00000000000000" pitchFamily="2" charset="-52"/>
              </a:rPr>
              <a:t>,                                   </a:t>
            </a:r>
            <a:r>
              <a:rPr lang="ru-RU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krobat Black" panose="00000A00000000000000" pitchFamily="2" charset="-52"/>
              </a:rPr>
              <a:t>к их хорошему самочувствию.</a:t>
            </a:r>
          </a:p>
        </p:txBody>
      </p:sp>
      <p:pic>
        <p:nvPicPr>
          <p:cNvPr id="8196" name="Picture 4" descr="https://avatars.mds.yandex.net/i?id=793d2a1d826e60251cc0838f472a57302096f833-4615702-images-thumbs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41148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2413338"/>
            <a:ext cx="5184576" cy="411260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endParaRPr lang="ru-RU" sz="2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krobat Black" panose="00000A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Использование</a:t>
            </a:r>
            <a:r>
              <a:rPr lang="ru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 ритмической гимнастики 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способствует </a:t>
            </a:r>
            <a:r>
              <a:rPr lang="ru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воспитанию 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организованности </a:t>
            </a:r>
            <a:r>
              <a:rPr lang="ru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и дисциплины, формированию морально – волевых 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 и </a:t>
            </a:r>
            <a:r>
              <a:rPr lang="ru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этических качеств, эстетических чувств, развитию памяти, внимания, кругозора, общей 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культуры поведения</a:t>
            </a:r>
            <a:r>
              <a:rPr lang="ru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282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7" name="Picture 6" descr="https://flomaster.top/uploads/posts/2021-11/1637811867_20-flomaster-club-p-tanets-risunok-dlya-detei-detskie-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316" y="3212487"/>
            <a:ext cx="4860684" cy="364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8496944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Ритмическая гимнастика способствует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не только физическому, но и эмоционально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-художественному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развитию детей, содействуя в полной мере проявлению детского творчества.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967334"/>
            <a:ext cx="39597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Akrobat Black" panose="00000A00000000000000" pitchFamily="2" charset="-52"/>
            </a:endParaRPr>
          </a:p>
          <a:p>
            <a:endParaRPr lang="ru-RU" dirty="0">
              <a:latin typeface="Akrobat Black" panose="00000A00000000000000" pitchFamily="2" charset="-52"/>
            </a:endParaRPr>
          </a:p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Повышению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работоспособности, а также оздоровлению и активному отдыху детей.</a:t>
            </a:r>
          </a:p>
        </p:txBody>
      </p:sp>
    </p:spTree>
    <p:extLst>
      <p:ext uri="{BB962C8B-B14F-4D97-AF65-F5344CB8AC3E}">
        <p14:creationId xmlns:p14="http://schemas.microsoft.com/office/powerpoint/2010/main" val="321125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80" y="0"/>
            <a:ext cx="9191304" cy="689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11272" name="Picture 8" descr="https://avatars.mds.yandex.net/i?id=51c517f526a5c3da08db46b73f1fdaccb79004c4-5667442-images-thumbs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9"/>
            <a:ext cx="3851920" cy="140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1760" y="260648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                      п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. 22 Физическое развитие. </a:t>
            </a:r>
            <a:endParaRPr lang="ru-RU" sz="28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1969" y="634794"/>
            <a:ext cx="8976457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krobat Black" panose="00000A00000000000000" pitchFamily="2" charset="-52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22.3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. От 2 лет до 3 лет.</a:t>
            </a:r>
          </a:p>
          <a:p>
            <a:pPr algn="ctr"/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22.3.1. Основные задачи образовательной деятельности в области физического развития:</a:t>
            </a:r>
          </a:p>
          <a:p>
            <a:pPr algn="ctr"/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обогащать двигательный опыт детей, помогая осваивать упражнения основной гимнастики: основные движения (бросание, катание, ловля, ползанье, лазанье, ходьба, бег, прыжки), общеразвивающие 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и музыкально-ритмические упражнения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;</a:t>
            </a:r>
          </a:p>
          <a:p>
            <a:pPr algn="ctr"/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22.3.2. Содержание образовательной деятельности.</a:t>
            </a:r>
          </a:p>
          <a:p>
            <a:pPr algn="ctr"/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Педагог формирует умение выполнять основные движения, общеразвивающие и 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музыкально-ритмические упражнения в различных формах физкультурно-оздоровительной работы (утренняя гимнастика, физкультурные занятия, подвижные игры, индивидуальная работа по развитию движений и другое)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, развивает психофизические качества, координацию, равновесие и ориентировку в пространстве. 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1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) Основная гимнастика (основные движения, общеразвивающие упражнения).</a:t>
            </a:r>
          </a:p>
          <a:p>
            <a:pPr algn="ctr"/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Общеразвивающие упражнения:</a:t>
            </a:r>
          </a:p>
          <a:p>
            <a:pPr algn="ctr"/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музыкально-ритмические упражнения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robat Black" panose="00000A00000000000000" pitchFamily="2" charset="-52"/>
              </a:rPr>
              <a:t>, разученные на музыкальном занятии, включаются в содержание подвижных игр и игровых упражнений; педагог показывает детям и выполняет вместе с ними: хлопки в ладоши под музыку, хлопки с одновременным притопыванием, приседание "пружинка", приставные шаги вперед-назад, кружение на носочках, имитационные упражнения.</a:t>
            </a:r>
          </a:p>
        </p:txBody>
      </p:sp>
    </p:spTree>
    <p:extLst>
      <p:ext uri="{BB962C8B-B14F-4D97-AF65-F5344CB8AC3E}">
        <p14:creationId xmlns:p14="http://schemas.microsoft.com/office/powerpoint/2010/main" val="259578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12290" name="Picture 2" descr="https://avatars.mds.yandex.net/i?id=f0b9bc29fa601c164c36f0685c3a729801dbd18d-10994959-images-thumbs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992" y="3658239"/>
            <a:ext cx="4896036" cy="326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88640"/>
            <a:ext cx="8999984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Свобода, естественность, отсутствие всякого напряжения - вот что должно быть характерно при выполнении детьми музыкально-ритмических движений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.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krobat Black" panose="00000A00000000000000" pitchFamily="2" charset="-52"/>
              </a:rPr>
              <a:t>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krobat Black" panose="00000A00000000000000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060848"/>
            <a:ext cx="87915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u="sng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krobat Black" panose="00000A00000000000000" pitchFamily="2" charset="-52"/>
            </a:endParaRPr>
          </a:p>
          <a:p>
            <a:pPr algn="ctr"/>
            <a:r>
              <a:rPr lang="ru-RU" sz="28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Принципы работы: 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- комплексное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решение основных задач физического воспитания,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-систематичность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,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                                        -постепенность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,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-последовательность, -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krobat Black" panose="00000A00000000000000" pitchFamily="2" charset="-52"/>
              </a:rPr>
              <a:t>повторность.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658240"/>
            <a:ext cx="424847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Этот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вид гимнастики может стать мощным методом оздоровления, воспитания, развития ребенка.</a:t>
            </a:r>
          </a:p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7574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4098" name="Picture 2" descr="https://xn--52-kmc.xn--80aafey1amqq.xn--d1acj3b/images/events/cover/398e6dd36583a908e3f244f457e76165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775" y="2204864"/>
            <a:ext cx="456410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332656"/>
            <a:ext cx="90364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>
                <a:solidFill>
                  <a:srgbClr val="C00000"/>
                </a:solidFill>
                <a:latin typeface="Akrobat Black" panose="00000A00000000000000" pitchFamily="2" charset="-52"/>
              </a:rPr>
              <a:t>Ритмическая гимнастика </a:t>
            </a:r>
            <a:r>
              <a:rPr lang="ru-RU" sz="3600" dirty="0">
                <a:solidFill>
                  <a:srgbClr val="C00000"/>
                </a:solidFill>
                <a:latin typeface="Akrobat Black" panose="00000A00000000000000" pitchFamily="2" charset="-52"/>
              </a:rPr>
              <a:t>– </a:t>
            </a:r>
            <a:r>
              <a:rPr lang="ru-RU" sz="3600" dirty="0">
                <a:solidFill>
                  <a:schemeClr val="bg1"/>
                </a:solidFill>
                <a:latin typeface="Akrobat Black" panose="00000A00000000000000" pitchFamily="2" charset="-52"/>
              </a:rPr>
              <a:t>общедоступный, высокоэффективный вид гимнастики оздоровительно-развивающей направленности.</a:t>
            </a:r>
          </a:p>
          <a:p>
            <a:endParaRPr lang="ru-RU" sz="28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28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2800" dirty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28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r>
              <a:rPr lang="ru-RU" sz="36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Она </a:t>
            </a:r>
            <a:r>
              <a:rPr lang="ru-RU" sz="3600" dirty="0">
                <a:solidFill>
                  <a:srgbClr val="C00000"/>
                </a:solidFill>
                <a:latin typeface="Akrobat Black" panose="00000A00000000000000" pitchFamily="2" charset="-52"/>
              </a:rPr>
              <a:t>основана на подчинении </a:t>
            </a:r>
            <a:endParaRPr lang="ru-RU" sz="36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r>
              <a:rPr lang="ru-RU" sz="3600" dirty="0" smtClean="0">
                <a:solidFill>
                  <a:schemeClr val="bg1"/>
                </a:solidFill>
                <a:latin typeface="Akrobat Black" panose="00000A00000000000000" pitchFamily="2" charset="-52"/>
              </a:rPr>
              <a:t>двигательных действий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 </a:t>
            </a:r>
            <a:r>
              <a:rPr lang="ru-RU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krobat Black" panose="00000A00000000000000" pitchFamily="2" charset="-52"/>
              </a:rPr>
              <a:t>ритму и темпу </a:t>
            </a:r>
            <a:endParaRPr lang="ru-RU" sz="3600" dirty="0" smtClean="0">
              <a:solidFill>
                <a:schemeClr val="tx2">
                  <a:lumMod val="60000"/>
                  <a:lumOff val="40000"/>
                </a:schemeClr>
              </a:solidFill>
              <a:latin typeface="Akrobat Black" panose="00000A00000000000000" pitchFamily="2" charset="-52"/>
            </a:endParaRPr>
          </a:p>
          <a:p>
            <a:r>
              <a:rPr lang="ru-RU" sz="36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музыкального </a:t>
            </a:r>
            <a:r>
              <a:rPr lang="ru-RU" sz="3600" dirty="0">
                <a:solidFill>
                  <a:srgbClr val="C00000"/>
                </a:solidFill>
                <a:latin typeface="Akrobat Black" panose="00000A00000000000000" pitchFamily="2" charset="-52"/>
              </a:rPr>
              <a:t>сопровождения</a:t>
            </a:r>
          </a:p>
        </p:txBody>
      </p:sp>
    </p:spTree>
    <p:extLst>
      <p:ext uri="{BB962C8B-B14F-4D97-AF65-F5344CB8AC3E}">
        <p14:creationId xmlns:p14="http://schemas.microsoft.com/office/powerpoint/2010/main" val="44349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42493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70C0"/>
              </a:solidFill>
              <a:latin typeface="Akrobat Black" panose="00000A00000000000000" pitchFamily="2" charset="-52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Ритмическая </a:t>
            </a:r>
            <a:r>
              <a:rPr lang="ru-RU" sz="2800" dirty="0">
                <a:solidFill>
                  <a:srgbClr val="0070C0"/>
                </a:solidFill>
                <a:latin typeface="Akrobat Black" panose="00000A00000000000000" pitchFamily="2" charset="-52"/>
              </a:rPr>
              <a:t>гимнастика 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– это гимнастика с оздоровительной направленностью, основным средством которой являются комплексы </a:t>
            </a:r>
            <a:r>
              <a:rPr lang="ru-RU" sz="2800" dirty="0">
                <a:solidFill>
                  <a:schemeClr val="tx2"/>
                </a:solidFill>
                <a:latin typeface="Akrobat Black" panose="00000A00000000000000" pitchFamily="2" charset="-52"/>
                <a:hlinkClick r:id="rId3" tooltip="Гимнастика для детей. Утренняя, оздоровительная, зарядка"/>
              </a:rPr>
              <a:t>гимнастических упражнений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, различные по своему характеру, </a:t>
            </a:r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выполняемые 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под ритмичную музыку, преимущественно поточным способом и оформленные танцевальным характером</a:t>
            </a:r>
            <a:r>
              <a:rPr lang="ru-RU" sz="3600" dirty="0">
                <a:solidFill>
                  <a:srgbClr val="C00000"/>
                </a:solidFill>
                <a:latin typeface="Akrobat Black" panose="00000A00000000000000" pitchFamily="2" charset="-52"/>
              </a:rPr>
              <a:t>.</a:t>
            </a:r>
          </a:p>
        </p:txBody>
      </p:sp>
      <p:pic>
        <p:nvPicPr>
          <p:cNvPr id="3074" name="Picture 2" descr="https://kartinki.pibig.info/uploads/posts/2023-04/1681302612_kartinki-pibig-info-p-logoritmika-kartinki-dlya-prezentatsii-art-4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29000"/>
            <a:ext cx="5338119" cy="304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58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48680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0"/>
            <a:ext cx="65527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Akrobat Black" panose="00000A00000000000000" pitchFamily="2" charset="-52"/>
              </a:rPr>
              <a:t>Правильное построение комплексов ритмической гимнастики для детей разного возраста позволяет </a:t>
            </a:r>
            <a:r>
              <a:rPr lang="ru-RU" sz="4000" u="sng" dirty="0">
                <a:solidFill>
                  <a:srgbClr val="C00000"/>
                </a:solidFill>
                <a:latin typeface="Akrobat Black" panose="00000A00000000000000" pitchFamily="2" charset="-52"/>
              </a:rPr>
              <a:t>всесторонне воздействовать на детский организм</a:t>
            </a:r>
            <a:r>
              <a:rPr lang="ru-RU" sz="4000" u="sng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.</a:t>
            </a:r>
          </a:p>
          <a:p>
            <a:endParaRPr lang="ru-RU" sz="4000" dirty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4000" dirty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14338" name="Picture 2" descr="https://avatars.mds.yandex.net/i?id=46c1bc142d8164ffab1c839846472bbcde3c7d91-9028838-images-thumbs&amp;ref=rim&amp;n=33&amp;w=429&amp;h=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53974"/>
            <a:ext cx="6229137" cy="290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74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11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88640"/>
            <a:ext cx="878497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ритмической гимнастикой:</a:t>
            </a:r>
          </a:p>
          <a:p>
            <a:r>
              <a:rPr lang="ru-RU" sz="3600" b="1" i="1" dirty="0" smtClean="0">
                <a:solidFill>
                  <a:schemeClr val="accent1"/>
                </a:solidFill>
                <a:latin typeface="Akrobat Black" panose="00000A00000000000000" pitchFamily="2" charset="-52"/>
              </a:rPr>
              <a:t>способствуют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600" b="1" dirty="0" smtClean="0">
                <a:solidFill>
                  <a:schemeClr val="accent1"/>
                </a:solidFill>
                <a:latin typeface="Akrobat Black" panose="00000A00000000000000" pitchFamily="2" charset="-52"/>
              </a:rPr>
              <a:t>правильному </a:t>
            </a:r>
            <a:r>
              <a:rPr lang="ru-RU" sz="3600" b="1" dirty="0">
                <a:solidFill>
                  <a:schemeClr val="accent1"/>
                </a:solidFill>
                <a:latin typeface="Akrobat Black" panose="00000A00000000000000" pitchFamily="2" charset="-52"/>
              </a:rPr>
              <a:t>развитию и укреплению </a:t>
            </a:r>
            <a:r>
              <a:rPr lang="ru-RU" sz="3600" b="1" dirty="0" smtClean="0">
                <a:solidFill>
                  <a:schemeClr val="accent1"/>
                </a:solidFill>
                <a:latin typeface="Akrobat Black" panose="00000A00000000000000" pitchFamily="2" charset="-52"/>
              </a:rPr>
              <a:t>                          опорно-двигательного аппарата                                             </a:t>
            </a:r>
            <a:r>
              <a:rPr lang="ru-RU" sz="3600" b="1" dirty="0">
                <a:solidFill>
                  <a:schemeClr val="accent1"/>
                </a:solidFill>
                <a:latin typeface="Akrobat Black" panose="00000A00000000000000" pitchFamily="2" charset="-52"/>
              </a:rPr>
              <a:t>у </a:t>
            </a:r>
            <a:r>
              <a:rPr lang="ru-RU" sz="3600" b="1" dirty="0" smtClean="0">
                <a:solidFill>
                  <a:schemeClr val="accent1"/>
                </a:solidFill>
                <a:latin typeface="Akrobat Black" panose="00000A00000000000000" pitchFamily="2" charset="-52"/>
              </a:rPr>
              <a:t>детей</a:t>
            </a:r>
            <a:r>
              <a:rPr lang="ru-RU" sz="3600" b="1" dirty="0" smtClean="0">
                <a:solidFill>
                  <a:schemeClr val="accent1"/>
                </a:solidFill>
              </a:rPr>
              <a:t>;</a:t>
            </a:r>
          </a:p>
          <a:p>
            <a:r>
              <a:rPr lang="ru-RU" sz="3600" i="1" dirty="0">
                <a:solidFill>
                  <a:schemeClr val="accent1"/>
                </a:solidFill>
                <a:latin typeface="Akrobat Black" panose="00000A00000000000000" pitchFamily="2" charset="-52"/>
              </a:rPr>
              <a:t>благотворно воздействуют </a:t>
            </a:r>
            <a:endParaRPr lang="ru-RU" sz="3600" b="1" i="1" dirty="0" smtClean="0">
              <a:solidFill>
                <a:schemeClr val="accent1"/>
              </a:solidFill>
              <a:latin typeface="Akrobat Black" panose="00000A00000000000000" pitchFamily="2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600" b="1" dirty="0" smtClean="0">
                <a:solidFill>
                  <a:schemeClr val="accent1"/>
                </a:solidFill>
                <a:latin typeface="Akrobat Black" panose="00000A00000000000000" pitchFamily="2" charset="-52"/>
              </a:rPr>
              <a:t>на сердечно-сосудистую; 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ru-RU" sz="3600" b="1" dirty="0">
                <a:solidFill>
                  <a:schemeClr val="accent1"/>
                </a:solidFill>
                <a:latin typeface="Akrobat Black" panose="00000A00000000000000" pitchFamily="2" charset="-52"/>
              </a:rPr>
              <a:t>д</a:t>
            </a:r>
            <a:r>
              <a:rPr lang="ru-RU" sz="3600" b="1" dirty="0" smtClean="0">
                <a:solidFill>
                  <a:schemeClr val="accent1"/>
                </a:solidFill>
                <a:latin typeface="Akrobat Black" panose="00000A00000000000000" pitchFamily="2" charset="-52"/>
              </a:rPr>
              <a:t>ыхательную; 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ru-RU" sz="3600" b="1" dirty="0" smtClean="0">
                <a:solidFill>
                  <a:schemeClr val="accent1"/>
                </a:solidFill>
                <a:latin typeface="Akrobat Black" panose="00000A00000000000000" pitchFamily="2" charset="-52"/>
              </a:rPr>
              <a:t>нервную систему</a:t>
            </a:r>
            <a:endParaRPr lang="ru-RU" sz="3600" b="1" dirty="0">
              <a:solidFill>
                <a:schemeClr val="accent1"/>
              </a:solidFill>
              <a:latin typeface="Akrobat Black" panose="00000A00000000000000" pitchFamily="2" charset="-52"/>
            </a:endParaRPr>
          </a:p>
        </p:txBody>
      </p:sp>
      <p:pic>
        <p:nvPicPr>
          <p:cNvPr id="1026" name="Picture 2" descr="https://i.ytimg.com/vi/V7-tu9gHYt4/maxresdefault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9" r="9253" b="2014"/>
          <a:stretch/>
        </p:blipFill>
        <p:spPr bwMode="auto">
          <a:xfrm>
            <a:off x="4355976" y="4581128"/>
            <a:ext cx="2571627" cy="174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ir-logiki.ru/wp-content/uploads/0/5/7/05753742f123a06820e7506763160786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CDFFCC"/>
              </a:clrFrom>
              <a:clrTo>
                <a:srgbClr val="CD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96" t="48236" r="1817" b="6147"/>
          <a:stretch/>
        </p:blipFill>
        <p:spPr bwMode="auto">
          <a:xfrm>
            <a:off x="6552728" y="1412776"/>
            <a:ext cx="2483767" cy="333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23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3074" name="Picture 2" descr="https://sad397.ru/wp-content/uploads/2019/11/d0261dfeb2b437f6e8f7b83e0cee41a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3"/>
          <a:stretch/>
        </p:blipFill>
        <p:spPr bwMode="auto">
          <a:xfrm>
            <a:off x="5580112" y="2564905"/>
            <a:ext cx="3431723" cy="4174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634794"/>
            <a:ext cx="47525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Akrobat Black" panose="00000A00000000000000" pitchFamily="2" charset="-52"/>
              </a:rPr>
              <a:t>С</a:t>
            </a:r>
            <a:r>
              <a:rPr lang="ru-RU" sz="3600" b="1" i="1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пособствует </a:t>
            </a:r>
            <a:r>
              <a:rPr lang="ru-RU" sz="3600" b="1" i="1" dirty="0">
                <a:solidFill>
                  <a:srgbClr val="C00000"/>
                </a:solidFill>
                <a:latin typeface="Akrobat Black" panose="00000A00000000000000" pitchFamily="2" charset="-52"/>
              </a:rPr>
              <a:t>быстрому переходу организма от сна к бодрствованию, настраивает центральную нервную систему на рабочий ритм, подготавливает организм к предстоящей активной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57836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837" y="-2704"/>
            <a:ext cx="9280128" cy="696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88640"/>
            <a:ext cx="65344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070C0"/>
                </a:solidFill>
                <a:latin typeface="Akrobat Black" panose="00000A00000000000000" pitchFamily="2" charset="-52"/>
              </a:rPr>
              <a:t>С</a:t>
            </a:r>
            <a:r>
              <a:rPr lang="ru-RU" sz="4400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овершенствуются спортивные качества: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выносливость</a:t>
            </a:r>
            <a:r>
              <a:rPr lang="ru-RU" sz="4400" dirty="0">
                <a:solidFill>
                  <a:srgbClr val="0070C0"/>
                </a:solidFill>
                <a:latin typeface="Akrobat Black" panose="00000A00000000000000" pitchFamily="2" charset="-52"/>
              </a:rPr>
              <a:t>, </a:t>
            </a:r>
            <a:endParaRPr lang="ru-RU" sz="4400" dirty="0" smtClean="0">
              <a:solidFill>
                <a:srgbClr val="0070C0"/>
              </a:solidFill>
              <a:latin typeface="Akrobat Black" panose="00000A00000000000000" pitchFamily="2" charset="-52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гибкость</a:t>
            </a:r>
            <a:r>
              <a:rPr lang="ru-RU" sz="4400" dirty="0">
                <a:solidFill>
                  <a:srgbClr val="0070C0"/>
                </a:solidFill>
                <a:latin typeface="Akrobat Black" panose="00000A00000000000000" pitchFamily="2" charset="-52"/>
              </a:rPr>
              <a:t>, </a:t>
            </a:r>
            <a:endParaRPr lang="ru-RU" sz="4400" dirty="0" smtClean="0">
              <a:solidFill>
                <a:srgbClr val="0070C0"/>
              </a:solidFill>
              <a:latin typeface="Akrobat Black" panose="00000A00000000000000" pitchFamily="2" charset="-52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сила</a:t>
            </a:r>
            <a:r>
              <a:rPr lang="ru-RU" sz="4400" dirty="0">
                <a:solidFill>
                  <a:srgbClr val="0070C0"/>
                </a:solidFill>
                <a:latin typeface="Akrobat Black" panose="00000A00000000000000" pitchFamily="2" charset="-52"/>
              </a:rPr>
              <a:t>, </a:t>
            </a:r>
            <a:endParaRPr lang="ru-RU" sz="4400" dirty="0" smtClean="0">
              <a:solidFill>
                <a:srgbClr val="0070C0"/>
              </a:solidFill>
              <a:latin typeface="Akrobat Black" panose="00000A00000000000000" pitchFamily="2" charset="-52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0070C0"/>
                </a:solidFill>
                <a:latin typeface="Akrobat Black" panose="00000A00000000000000" pitchFamily="2" charset="-52"/>
              </a:rPr>
              <a:t>быстрота</a:t>
            </a:r>
            <a:endParaRPr lang="ru-RU" sz="4400" dirty="0">
              <a:solidFill>
                <a:srgbClr val="0070C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7" name="Picture 2" descr="https://avatars.mds.yandex.net/i?id=4ce3a38535466ac3ec18f98ddc5eeb58275edb59-5661135-images-thumbs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84984"/>
            <a:ext cx="3810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72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pic>
        <p:nvPicPr>
          <p:cNvPr id="4100" name="Picture 4" descr="http://ic.pics.livejournal.com/paladinuz/84163263/49192/49192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687" y="3430766"/>
            <a:ext cx="5052098" cy="3283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49694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>
                <a:solidFill>
                  <a:srgbClr val="C00000"/>
                </a:solidFill>
                <a:latin typeface="Akrobat Black" panose="00000A00000000000000" pitchFamily="2" charset="-52"/>
              </a:rPr>
              <a:t>Исторически ритмическая гимнастика уходит корнями в Древнюю </a:t>
            </a:r>
            <a:r>
              <a:rPr lang="ru-RU" sz="40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Грецию.</a:t>
            </a:r>
          </a:p>
          <a:p>
            <a:pPr algn="ctr">
              <a:lnSpc>
                <a:spcPct val="150000"/>
              </a:lnSpc>
            </a:pPr>
            <a:r>
              <a:rPr lang="ru-RU" sz="2800" i="1" dirty="0">
                <a:solidFill>
                  <a:srgbClr val="7030A0"/>
                </a:solidFill>
                <a:latin typeface="Akrobat Black" panose="00000A00000000000000" pitchFamily="2" charset="-52"/>
              </a:rPr>
              <a:t>Р</a:t>
            </a:r>
            <a:r>
              <a:rPr lang="ru-RU" sz="2800" i="1" dirty="0" smtClean="0">
                <a:solidFill>
                  <a:srgbClr val="7030A0"/>
                </a:solidFill>
                <a:latin typeface="Akrobat Black" panose="00000A00000000000000" pitchFamily="2" charset="-52"/>
              </a:rPr>
              <a:t>азрозненные </a:t>
            </a:r>
            <a:r>
              <a:rPr lang="ru-RU" sz="2800" i="1" dirty="0">
                <a:solidFill>
                  <a:srgbClr val="7030A0"/>
                </a:solidFill>
                <a:latin typeface="Akrobat Black" panose="00000A00000000000000" pitchFamily="2" charset="-52"/>
              </a:rPr>
              <a:t>элементы начали соединять в комплексы и практиковать их под </a:t>
            </a:r>
            <a:r>
              <a:rPr lang="ru-RU" sz="2800" i="1" dirty="0" smtClean="0">
                <a:solidFill>
                  <a:srgbClr val="7030A0"/>
                </a:solidFill>
                <a:latin typeface="Akrobat Black" panose="00000A00000000000000" pitchFamily="2" charset="-52"/>
              </a:rPr>
              <a:t>музыку.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Целью </a:t>
            </a:r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было воспитание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красивой походки</a:t>
            </a:r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осанки, </a:t>
            </a:r>
            <a:endParaRPr lang="ru-RU" sz="28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ловкости 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и </a:t>
            </a:r>
            <a:endParaRPr lang="ru-RU" sz="2800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пластичности </a:t>
            </a:r>
            <a:r>
              <a:rPr lang="ru-RU" sz="2800" dirty="0">
                <a:solidFill>
                  <a:srgbClr val="C00000"/>
                </a:solidFill>
                <a:latin typeface="Akrobat Black" panose="00000A00000000000000" pitchFamily="2" charset="-52"/>
              </a:rPr>
              <a:t>движений</a:t>
            </a:r>
          </a:p>
        </p:txBody>
      </p:sp>
    </p:spTree>
    <p:extLst>
      <p:ext uri="{BB962C8B-B14F-4D97-AF65-F5344CB8AC3E}">
        <p14:creationId xmlns:p14="http://schemas.microsoft.com/office/powerpoint/2010/main" val="309833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i?id=ef02ef66fe0b22b4bdbe4af456f87d580a95e474-123199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47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  <a:p>
            <a:endParaRPr lang="ru-RU" sz="3200" b="1" u="sng" dirty="0" smtClean="0">
              <a:solidFill>
                <a:srgbClr val="C00000"/>
              </a:solidFill>
              <a:latin typeface="Akrobat Black" panose="00000A00000000000000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32656"/>
            <a:ext cx="8856984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krobat Black" panose="00000A00000000000000" pitchFamily="2" charset="-52"/>
              </a:rPr>
              <a:t>Основоположником системы ритмического воспитания является Эмиль Жак-</a:t>
            </a:r>
            <a:r>
              <a:rPr lang="ru-RU" sz="3600" b="1" dirty="0" err="1">
                <a:solidFill>
                  <a:srgbClr val="C00000"/>
                </a:solidFill>
                <a:latin typeface="Akrobat Black" panose="00000A00000000000000" pitchFamily="2" charset="-52"/>
              </a:rPr>
              <a:t>Далькроз</a:t>
            </a:r>
            <a:r>
              <a:rPr lang="ru-RU" sz="3600" b="1" dirty="0">
                <a:solidFill>
                  <a:srgbClr val="C00000"/>
                </a:solidFill>
                <a:latin typeface="Akrobat Black" panose="00000A00000000000000" pitchFamily="2" charset="-52"/>
              </a:rPr>
              <a:t>  </a:t>
            </a:r>
            <a:r>
              <a:rPr lang="ru-RU" sz="3600" b="1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           (</a:t>
            </a:r>
            <a:r>
              <a:rPr lang="ru-RU" sz="3600" b="1" dirty="0">
                <a:solidFill>
                  <a:srgbClr val="C00000"/>
                </a:solidFill>
                <a:latin typeface="Akrobat Black" panose="00000A00000000000000" pitchFamily="2" charset="-52"/>
              </a:rPr>
              <a:t>1865-1950</a:t>
            </a:r>
            <a:r>
              <a:rPr lang="ru-RU" sz="3600" b="1" dirty="0" smtClean="0">
                <a:solidFill>
                  <a:srgbClr val="C00000"/>
                </a:solidFill>
                <a:latin typeface="Akrobat Black" panose="00000A00000000000000" pitchFamily="2" charset="-52"/>
              </a:rPr>
              <a:t>).</a:t>
            </a:r>
          </a:p>
          <a:p>
            <a:pPr algn="r">
              <a:lnSpc>
                <a:spcPct val="150000"/>
              </a:lnSpc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Его ученики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с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необыкновенной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krobat Black" panose="00000A00000000000000" pitchFamily="2" charset="-52"/>
            </a:endParaRPr>
          </a:p>
          <a:p>
            <a:pPr algn="r">
              <a:lnSpc>
                <a:spcPct val="150000"/>
              </a:lnSpc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согласованностью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передавали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krobat Black" panose="00000A00000000000000" pitchFamily="2" charset="-52"/>
            </a:endParaRPr>
          </a:p>
          <a:p>
            <a:pPr algn="r">
              <a:lnSpc>
                <a:spcPct val="150000"/>
              </a:lnSpc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с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помощью движений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ритмическую</a:t>
            </a:r>
          </a:p>
          <a:p>
            <a:pPr algn="r">
              <a:lnSpc>
                <a:spcPct val="150000"/>
              </a:lnSpc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структуру самых сложных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krobat Black" panose="00000A00000000000000" pitchFamily="2" charset="-52"/>
            </a:endParaRPr>
          </a:p>
          <a:p>
            <a:pPr algn="r">
              <a:lnSpc>
                <a:spcPct val="150000"/>
              </a:lnSpc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музыкальных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произведений.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krobat Black" panose="00000A00000000000000" pitchFamily="2" charset="-52"/>
            </a:endParaRPr>
          </a:p>
          <a:p>
            <a:pPr algn="r">
              <a:lnSpc>
                <a:spcPct val="150000"/>
              </a:lnSpc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Большая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эмоциональность занятий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krobat Black" panose="00000A00000000000000" pitchFamily="2" charset="-52"/>
            </a:endParaRPr>
          </a:p>
          <a:p>
            <a:pPr algn="r">
              <a:lnSpc>
                <a:spcPct val="150000"/>
              </a:lnSpc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не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krobat Black" panose="00000A00000000000000" pitchFamily="2" charset="-52"/>
              </a:rPr>
              <a:t>позволяла замечать утомления. </a:t>
            </a:r>
          </a:p>
          <a:p>
            <a:pPr algn="ctr"/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krobat Black" panose="00000A00000000000000" pitchFamily="2" charset="-5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55576" y="2075120"/>
            <a:ext cx="2827985" cy="45222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3156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534</TotalTime>
  <Words>605</Words>
  <Application>Microsoft Office PowerPoint</Application>
  <PresentationFormat>Экран (4:3)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66</cp:revision>
  <dcterms:created xsi:type="dcterms:W3CDTF">2024-01-31T08:20:37Z</dcterms:created>
  <dcterms:modified xsi:type="dcterms:W3CDTF">2024-02-01T02:42:52Z</dcterms:modified>
</cp:coreProperties>
</file>